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Robo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aleway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aleway-italic.fntdata"/><Relationship Id="rId12" Type="http://schemas.openxmlformats.org/officeDocument/2006/relationships/slide" Target="slides/slide6.xml"/><Relationship Id="rId34" Type="http://schemas.openxmlformats.org/officeDocument/2006/relationships/font" Target="fonts/Raleway-bold.fntdata"/><Relationship Id="rId15" Type="http://schemas.openxmlformats.org/officeDocument/2006/relationships/slide" Target="slides/slide9.xml"/><Relationship Id="rId37" Type="http://schemas.openxmlformats.org/officeDocument/2006/relationships/font" Target="fonts/Roboto-regular.fntdata"/><Relationship Id="rId14" Type="http://schemas.openxmlformats.org/officeDocument/2006/relationships/slide" Target="slides/slide8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1.xml"/><Relationship Id="rId39" Type="http://schemas.openxmlformats.org/officeDocument/2006/relationships/font" Target="fonts/Roboto-italic.fntdata"/><Relationship Id="rId16" Type="http://schemas.openxmlformats.org/officeDocument/2006/relationships/slide" Target="slides/slide10.xml"/><Relationship Id="rId38" Type="http://schemas.openxmlformats.org/officeDocument/2006/relationships/font" Target="fonts/Robo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ylim 0 to 30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Shape 3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11700" y="771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Shape 8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hyperlink" Target="https://gist.github.com/alexklibisz/cae40875b73583ea6f78d9ebdc7e328a" TargetMode="External"/><Relationship Id="rId5" Type="http://schemas.openxmlformats.org/officeDocument/2006/relationships/hyperlink" Target="https://github.com/alexklibisz/elastik-nearest-neighbors/blob/master/scratch/lsh-experiments/lsh_linear_algebra.ipynb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youtube.com/watch?v=HqvbbwmY-0c" TargetMode="External"/><Relationship Id="rId4" Type="http://schemas.openxmlformats.org/officeDocument/2006/relationships/image" Target="../media/image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hyperlink" Target="https://gist.github.com/alexklibisz/cae40875b73583ea6f78d9ebdc7e328a" TargetMode="External"/><Relationship Id="rId5" Type="http://schemas.openxmlformats.org/officeDocument/2006/relationships/hyperlink" Target="https://github.com/alexklibisz/elastik-nearest-neighbors/blob/master/scratch/lsh-experiments/lsh_linear_algebra.ipynb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youtube.com/watch?v=Arni-zkqMBA" TargetMode="External"/><Relationship Id="rId4" Type="http://schemas.openxmlformats.org/officeDocument/2006/relationships/hyperlink" Target="https://github.com/spinscale/cookiecutter-elasticsearch-ingest-processor" TargetMode="External"/><Relationship Id="rId5" Type="http://schemas.openxmlformats.org/officeDocument/2006/relationships/hyperlink" Target="https://github.com/spinscale/elasticsearch-ingest-opennlp" TargetMode="External"/><Relationship Id="rId6" Type="http://schemas.openxmlformats.org/officeDocument/2006/relationships/hyperlink" Target="https://www.youtube.com/watch?v=QkCCyLW0ehU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ctrTitle"/>
          </p:nvPr>
        </p:nvSpPr>
        <p:spPr>
          <a:xfrm>
            <a:off x="63625" y="865225"/>
            <a:ext cx="8972100" cy="246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600"/>
              <a:t>ElastiK Nearest Neighbors</a:t>
            </a:r>
            <a:endParaRPr b="1" sz="4600"/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An Elasticsearch Plugin to Simplify Online K-Nearest-Neighbors Search</a:t>
            </a:r>
            <a:endParaRPr sz="3800"/>
          </a:p>
        </p:txBody>
      </p:sp>
      <p:sp>
        <p:nvSpPr>
          <p:cNvPr id="100" name="Shape 100"/>
          <p:cNvSpPr txBox="1"/>
          <p:nvPr>
            <p:ph idx="1" type="subTitle"/>
          </p:nvPr>
        </p:nvSpPr>
        <p:spPr>
          <a:xfrm>
            <a:off x="311700" y="3519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34343"/>
                </a:solidFill>
              </a:rPr>
              <a:t>Alex Klibisz - Insight Data Engineering - Boston</a:t>
            </a:r>
            <a:endParaRPr sz="2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 Klibisz</a:t>
            </a:r>
            <a:endParaRPr/>
          </a:p>
        </p:txBody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311700" y="771475"/>
            <a:ext cx="6043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science, University of Tennessee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Enjoy productionizing ML Systems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Enjoy tennis, mountain-biking, traveling, and podcasts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Shape 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07600" y="331925"/>
            <a:ext cx="2348518" cy="4125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Shape 231"/>
          <p:cNvSpPr txBox="1"/>
          <p:nvPr/>
        </p:nvSpPr>
        <p:spPr>
          <a:xfrm>
            <a:off x="6012000" y="4554675"/>
            <a:ext cx="3023700" cy="2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Kayaking  in Seward Alaska,  May ‘17</a:t>
            </a:r>
            <a:endParaRPr b="1"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Supplementary Material</a:t>
            </a:r>
            <a:endParaRPr/>
          </a:p>
        </p:txBody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311700" y="771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Nearest Neighbors Plugin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Implementation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Parameters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Benchmark - search latency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Benchmark - recall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Distributed performance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Time complexity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Locality sensitive hashing details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Boolean query details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Full Pipeline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Image processing pipeline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ES-Aknn Implementation</a:t>
            </a:r>
            <a:endParaRPr/>
          </a:p>
        </p:txBody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311700" y="771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with Gradle build system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Operates as a middleware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All logic runs on Elasticsearch nodes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Register endpoint handlers on start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Parse HTTP request parameters and JSON requests when endpoints are hit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Query and store documents using ElasticSearch Java API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Construct and return JSON responses</a:t>
            </a:r>
            <a:endParaRPr/>
          </a:p>
          <a:p>
            <a:pPr indent="0" lvl="0" marL="45720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ES-Aknn Parameters</a:t>
            </a:r>
            <a:endParaRPr/>
          </a:p>
        </p:txBody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311700" y="771475"/>
            <a:ext cx="8520600" cy="41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nb_tables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Number of hash functions applied to each vector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Increasing this increases recall, decreases speed</a:t>
            </a:r>
            <a:endParaRPr sz="16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nb_bits_per_table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Each hash function partitions the space into 2</a:t>
            </a:r>
            <a:r>
              <a:rPr baseline="30000" lang="en" sz="1600"/>
              <a:t>nb_bits_per_table</a:t>
            </a:r>
            <a:r>
              <a:rPr lang="en" sz="1600"/>
              <a:t> buckets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Changing this affects recall, shouldn’t affect speed</a:t>
            </a:r>
            <a:endParaRPr sz="16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k1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Number of approximate neighbors considered for exact computation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Increasing this increases recall, decreases speed</a:t>
            </a:r>
            <a:endParaRPr sz="16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nsolas"/>
                <a:ea typeface="Consolas"/>
                <a:cs typeface="Consolas"/>
                <a:sym typeface="Consolas"/>
              </a:rPr>
              <a:t>k2</a:t>
            </a:r>
            <a:endParaRPr sz="1600">
              <a:latin typeface="Consolas"/>
              <a:ea typeface="Consolas"/>
              <a:cs typeface="Consolas"/>
              <a:sym typeface="Consolas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Number of exact neighbors returned</a:t>
            </a:r>
            <a:endParaRPr sz="1600"/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Changing this has generally negligible effect on speed</a:t>
            </a:r>
            <a:endParaRPr sz="16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Similarity</a:t>
            </a:r>
            <a:r>
              <a:rPr lang="en"/>
              <a:t> Search Times</a:t>
            </a:r>
            <a:endParaRPr/>
          </a:p>
        </p:txBody>
      </p:sp>
      <p:pic>
        <p:nvPicPr>
          <p:cNvPr id="255" name="Shape 2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65325"/>
            <a:ext cx="7020521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Shape 2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60700" cy="459135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Shape 261"/>
          <p:cNvSpPr txBox="1"/>
          <p:nvPr/>
        </p:nvSpPr>
        <p:spPr>
          <a:xfrm>
            <a:off x="1939350" y="976250"/>
            <a:ext cx="4861200" cy="414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Increasing corpus size 100x increases latency ~2x</a:t>
            </a:r>
            <a:endParaRPr b="1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2" name="Shape 262"/>
          <p:cNvCxnSpPr>
            <a:stCxn id="261" idx="2"/>
          </p:cNvCxnSpPr>
          <p:nvPr/>
        </p:nvCxnSpPr>
        <p:spPr>
          <a:xfrm>
            <a:off x="4369950" y="1390550"/>
            <a:ext cx="2704500" cy="5166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3" name="Shape 263"/>
          <p:cNvCxnSpPr>
            <a:stCxn id="261" idx="2"/>
          </p:cNvCxnSpPr>
          <p:nvPr/>
        </p:nvCxnSpPr>
        <p:spPr>
          <a:xfrm flipH="1">
            <a:off x="2450550" y="1390550"/>
            <a:ext cx="1919400" cy="20976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Shape 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79850" cy="4497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Shape 269"/>
          <p:cNvSpPr/>
          <p:nvPr/>
        </p:nvSpPr>
        <p:spPr>
          <a:xfrm>
            <a:off x="7494700" y="2175450"/>
            <a:ext cx="560400" cy="560400"/>
          </a:xfrm>
          <a:prstGeom prst="ellipse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Shape 270"/>
          <p:cNvSpPr txBox="1"/>
          <p:nvPr/>
        </p:nvSpPr>
        <p:spPr>
          <a:xfrm>
            <a:off x="2765675" y="1178075"/>
            <a:ext cx="4875300" cy="5934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For a corpus with 1 million documents,  get </a:t>
            </a:r>
            <a:r>
              <a:rPr b="1"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m</a:t>
            </a:r>
            <a:r>
              <a:rPr b="1"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edian recall 9/10 neighbors with median latency 100 ms.</a:t>
            </a:r>
            <a:endParaRPr b="1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1" name="Shape 271"/>
          <p:cNvCxnSpPr>
            <a:stCxn id="270" idx="2"/>
            <a:endCxn id="269" idx="1"/>
          </p:cNvCxnSpPr>
          <p:nvPr/>
        </p:nvCxnSpPr>
        <p:spPr>
          <a:xfrm>
            <a:off x="5203325" y="1771475"/>
            <a:ext cx="2373300" cy="4860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ES-Aknn Distributed Performance</a:t>
            </a:r>
            <a:endParaRPr/>
          </a:p>
        </p:txBody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311700" y="771475"/>
            <a:ext cx="8520600" cy="4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4x M5.xLarge (4-core, 16GB, SSD), 5x ES shards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300-dimensional Glove vectors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Indexing new documents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1600 new docs / second using round-robin posts containing 10K vectors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Concurrent searches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100 concurrent queries, LSH with 32 tables, 32 bits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Latency for corpus of 1M vectors: mean ≅ 300 ms, stdv ≅ 80 ms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ES-Aknn Complexity</a:t>
            </a:r>
            <a:endParaRPr/>
          </a:p>
        </p:txBody>
      </p:sp>
      <p:sp>
        <p:nvSpPr>
          <p:cNvPr id="283" name="Shape 283"/>
          <p:cNvSpPr txBox="1"/>
          <p:nvPr>
            <p:ph idx="1" type="body"/>
          </p:nvPr>
        </p:nvSpPr>
        <p:spPr>
          <a:xfrm>
            <a:off x="311700" y="771475"/>
            <a:ext cx="8787600" cy="407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O(BooleanQuery(N, nb_tables, k1) + (k1 × nb_dimensions) + partial-sort(k1, k2))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      Find k1 candidate vectors with matching hashes       compute exact similarity                  find the top k2 </a:t>
            </a:r>
            <a:endParaRPr sz="1200">
              <a:solidFill>
                <a:schemeClr val="dk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≅ </a:t>
            </a: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O(BooleanQuery(N, nb_tables, k1)) &lt;&lt; O(N)</a:t>
            </a:r>
            <a:endParaRPr sz="15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      In practice the Lucene BooleanQuery dominates runtime. It’s typically logarithmic or better but depends on configurations.</a:t>
            </a:r>
            <a:endParaRPr sz="1200">
              <a:solidFill>
                <a:schemeClr val="dk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Indexing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O((nb_tables × nb_bits_per_table × nb_dimensions) + Index(nb_tables))</a:t>
            </a:r>
            <a:endParaRPr sz="15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     Hash the floating-point vector via dot products                                                        Index as a standard ES document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     The time spent on hashing vs. indexing depends on the batch size</a:t>
            </a:r>
            <a:endParaRPr sz="1200">
              <a:solidFill>
                <a:schemeClr val="dk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LSH Implementation</a:t>
            </a:r>
            <a:endParaRPr/>
          </a:p>
        </p:txBody>
      </p:sp>
      <p:sp>
        <p:nvSpPr>
          <p:cNvPr id="289" name="Shape 289"/>
          <p:cNvSpPr txBox="1"/>
          <p:nvPr>
            <p:ph idx="1" type="body"/>
          </p:nvPr>
        </p:nvSpPr>
        <p:spPr>
          <a:xfrm>
            <a:off x="311700" y="771475"/>
            <a:ext cx="85206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Build LSH Model from sample of vectors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90" name="Shape 290"/>
          <p:cNvPicPr preferRelativeResize="0"/>
          <p:nvPr/>
        </p:nvPicPr>
        <p:blipFill rotWithShape="1">
          <a:blip r:embed="rId3">
            <a:alphaModFix/>
          </a:blip>
          <a:srcRect b="2410" l="0" r="0" t="0"/>
          <a:stretch/>
        </p:blipFill>
        <p:spPr>
          <a:xfrm>
            <a:off x="152400" y="1219375"/>
            <a:ext cx="8446401" cy="345785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Shape 291"/>
          <p:cNvSpPr txBox="1"/>
          <p:nvPr/>
        </p:nvSpPr>
        <p:spPr>
          <a:xfrm>
            <a:off x="181350" y="4706000"/>
            <a:ext cx="35940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Github Gist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Linear Algebra Explanation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Shape 105" title="Elasticsearch-Aknn Image Search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799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Shape 106"/>
          <p:cNvSpPr/>
          <p:nvPr/>
        </p:nvSpPr>
        <p:spPr>
          <a:xfrm>
            <a:off x="270450" y="557303"/>
            <a:ext cx="834600" cy="417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LSH Implementation</a:t>
            </a:r>
            <a:endParaRPr/>
          </a:p>
        </p:txBody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311700" y="771475"/>
            <a:ext cx="85206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Compute the hashes for a vector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298" name="Shape 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47975"/>
            <a:ext cx="7705725" cy="2762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Shape 299"/>
          <p:cNvSpPr txBox="1"/>
          <p:nvPr/>
        </p:nvSpPr>
        <p:spPr>
          <a:xfrm>
            <a:off x="181350" y="4706000"/>
            <a:ext cx="35940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Github Gist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Linear Algebra Explanation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LSH Linear Algebra</a:t>
            </a:r>
            <a:endParaRPr/>
          </a:p>
        </p:txBody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311700" y="771475"/>
            <a:ext cx="8520600" cy="41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Given two sample vectors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baseline="-25000" lang="en"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/>
              <a:t>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baseline="-25000" lang="en"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/>
              <a:t>, compute an equidistant hyperplane</a:t>
            </a:r>
            <a:endParaRPr/>
          </a:p>
          <a:p>
            <a:pPr indent="-342900" lvl="0" marL="45720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Hyperplane defined by midpoint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/>
              <a:t>, normal vector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n</a:t>
            </a:r>
            <a:br>
              <a:rPr lang="en"/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m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= (m</a:t>
            </a:r>
            <a:r>
              <a:rPr baseline="-25000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m</a:t>
            </a:r>
            <a:r>
              <a:rPr baseline="-25000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= (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baseline="-25000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+ v</a:t>
            </a:r>
            <a:r>
              <a:rPr baseline="-25000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/ 2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= (n</a:t>
            </a:r>
            <a:r>
              <a:rPr baseline="-25000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n</a:t>
            </a:r>
            <a:r>
              <a:rPr baseline="-25000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=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baseline="-25000"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- m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Given a new vector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v</a:t>
            </a:r>
            <a:r>
              <a:rPr lang="en"/>
              <a:t>, compute its hash relative a hyperplane defined by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/>
              <a:t>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n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Font typeface="Consolas"/>
              <a:buChar char="-"/>
            </a:pPr>
            <a:r>
              <a:rPr lang="en"/>
              <a:t>The hash function should return 1 if the vector is “above” the hyperplane, 0 if the vector is “below” the hyperplane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h(v, m, n) = 1[n·v &gt; n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·m]           </a:t>
            </a:r>
            <a:r>
              <a:rPr lang="en">
                <a:solidFill>
                  <a:schemeClr val="dk1"/>
                </a:solidFill>
              </a:rPr>
              <a:t>(indicator function)</a:t>
            </a:r>
            <a:b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-"/>
            </a:pPr>
            <a:r>
              <a:rPr lang="en">
                <a:solidFill>
                  <a:schemeClr val="dk1"/>
                </a:solidFill>
              </a:rPr>
              <a:t>There are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nb_tables</a:t>
            </a:r>
            <a:r>
              <a:rPr lang="en">
                <a:solidFill>
                  <a:schemeClr val="dk1"/>
                </a:solidFill>
              </a:rPr>
              <a:t> *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nb_bits_per_table</a:t>
            </a:r>
            <a:r>
              <a:rPr lang="en">
                <a:solidFill>
                  <a:schemeClr val="dk1"/>
                </a:solidFill>
              </a:rPr>
              <a:t>  such hash functions applied, each using an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>
                <a:solidFill>
                  <a:schemeClr val="dk1"/>
                </a:solidFill>
              </a:rPr>
              <a:t> an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n</a:t>
            </a:r>
            <a:r>
              <a:rPr lang="en">
                <a:solidFill>
                  <a:schemeClr val="dk1"/>
                </a:solidFill>
              </a:rPr>
              <a:t> computed from a random sample pair of vectors.</a:t>
            </a:r>
            <a:endParaRPr>
              <a:solidFill>
                <a:schemeClr val="dk1"/>
              </a:solidFill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Consolas"/>
              <a:buChar char="-"/>
            </a:pPr>
            <a:r>
              <a:rPr lang="en">
                <a:solidFill>
                  <a:schemeClr val="dk1"/>
                </a:solidFill>
              </a:rPr>
              <a:t>Applying the hash functions for a single table also yields a binary tree.</a:t>
            </a:r>
            <a:b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ES-Aknn Boolean Query</a:t>
            </a:r>
            <a:endParaRPr/>
          </a:p>
        </p:txBody>
      </p:sp>
      <p:sp>
        <p:nvSpPr>
          <p:cNvPr id="311" name="Shape 311"/>
          <p:cNvSpPr txBox="1"/>
          <p:nvPr/>
        </p:nvSpPr>
        <p:spPr>
          <a:xfrm>
            <a:off x="459750" y="788600"/>
            <a:ext cx="3160800" cy="27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GET demo/doc/1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"_index": "demo",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"_type": "doc",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"_id": "1",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"_source":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"h0": 10,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"h1": 20,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	"h2": 30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2" name="Shape 312"/>
          <p:cNvSpPr txBox="1"/>
          <p:nvPr/>
        </p:nvSpPr>
        <p:spPr>
          <a:xfrm>
            <a:off x="3745075" y="903550"/>
            <a:ext cx="3668400" cy="41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GET demo/doc/_search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"query":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"bool": {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"should": [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{"term": {"h0": 10}},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{"term": {"h1": 20}},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]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}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ES-Aknn Applications</a:t>
            </a:r>
            <a:endParaRPr/>
          </a:p>
        </p:txBody>
      </p:sp>
      <p:sp>
        <p:nvSpPr>
          <p:cNvPr id="318" name="Shape 318"/>
          <p:cNvSpPr txBox="1"/>
          <p:nvPr>
            <p:ph idx="1" type="body"/>
          </p:nvPr>
        </p:nvSpPr>
        <p:spPr>
          <a:xfrm>
            <a:off x="311700" y="771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K-nearest-neighbors vector storage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Low-latency K-nearest-neighbors search with growing corpus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Specific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Image similarity search (a.k.a reverse image search)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Audio similarity search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Recommendation engines (especially when frequently adding/updating user/item vectors)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Pipeline</a:t>
            </a:r>
            <a:endParaRPr/>
          </a:p>
        </p:txBody>
      </p:sp>
      <p:grpSp>
        <p:nvGrpSpPr>
          <p:cNvPr id="324" name="Shape 324"/>
          <p:cNvGrpSpPr/>
          <p:nvPr/>
        </p:nvGrpSpPr>
        <p:grpSpPr>
          <a:xfrm>
            <a:off x="212875" y="1166900"/>
            <a:ext cx="2438400" cy="1607100"/>
            <a:chOff x="244700" y="1392650"/>
            <a:chExt cx="2438400" cy="1607100"/>
          </a:xfrm>
        </p:grpSpPr>
        <p:sp>
          <p:nvSpPr>
            <p:cNvPr id="325" name="Shape 325"/>
            <p:cNvSpPr/>
            <p:nvPr/>
          </p:nvSpPr>
          <p:spPr>
            <a:xfrm>
              <a:off x="244700" y="1392650"/>
              <a:ext cx="2438400" cy="5727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Images ingested from Twitter Public Stream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6" name="Shape 326"/>
            <p:cNvSpPr/>
            <p:nvPr/>
          </p:nvSpPr>
          <p:spPr>
            <a:xfrm>
              <a:off x="517250" y="2556050"/>
              <a:ext cx="432000" cy="443700"/>
            </a:xfrm>
            <a:prstGeom prst="rect">
              <a:avLst/>
            </a:prstGeom>
            <a:solidFill>
              <a:srgbClr val="EA999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aleway"/>
                  <a:ea typeface="Raleway"/>
                  <a:cs typeface="Raleway"/>
                  <a:sym typeface="Raleway"/>
                </a:rPr>
                <a:t>S3</a:t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cxnSp>
          <p:nvCxnSpPr>
            <p:cNvPr id="327" name="Shape 327"/>
            <p:cNvCxnSpPr>
              <a:stCxn id="325" idx="2"/>
              <a:endCxn id="326" idx="0"/>
            </p:cNvCxnSpPr>
            <p:nvPr/>
          </p:nvCxnSpPr>
          <p:spPr>
            <a:xfrm flipH="1">
              <a:off x="733400" y="1965350"/>
              <a:ext cx="730500" cy="59070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28" name="Shape 328"/>
          <p:cNvGrpSpPr/>
          <p:nvPr/>
        </p:nvGrpSpPr>
        <p:grpSpPr>
          <a:xfrm>
            <a:off x="7869825" y="2690760"/>
            <a:ext cx="1012500" cy="776100"/>
            <a:chOff x="7869825" y="2462160"/>
            <a:chExt cx="1012500" cy="776100"/>
          </a:xfrm>
        </p:grpSpPr>
        <p:sp>
          <p:nvSpPr>
            <p:cNvPr id="329" name="Shape 329"/>
            <p:cNvSpPr/>
            <p:nvPr/>
          </p:nvSpPr>
          <p:spPr>
            <a:xfrm>
              <a:off x="8022225" y="2614560"/>
              <a:ext cx="860100" cy="6237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ES Cluster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0" name="Shape 330"/>
            <p:cNvSpPr/>
            <p:nvPr/>
          </p:nvSpPr>
          <p:spPr>
            <a:xfrm>
              <a:off x="7946025" y="2538360"/>
              <a:ext cx="860100" cy="6237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ES Cluster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1" name="Shape 331"/>
            <p:cNvSpPr/>
            <p:nvPr/>
          </p:nvSpPr>
          <p:spPr>
            <a:xfrm>
              <a:off x="7869825" y="2462160"/>
              <a:ext cx="860100" cy="6237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ES Cluster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2" name="Shape 332"/>
          <p:cNvGrpSpPr/>
          <p:nvPr/>
        </p:nvGrpSpPr>
        <p:grpSpPr>
          <a:xfrm>
            <a:off x="3116600" y="2751950"/>
            <a:ext cx="4753300" cy="630525"/>
            <a:chOff x="3116600" y="2523350"/>
            <a:chExt cx="4753300" cy="630525"/>
          </a:xfrm>
        </p:grpSpPr>
        <p:grpSp>
          <p:nvGrpSpPr>
            <p:cNvPr id="333" name="Shape 333"/>
            <p:cNvGrpSpPr/>
            <p:nvPr/>
          </p:nvGrpSpPr>
          <p:grpSpPr>
            <a:xfrm>
              <a:off x="3116600" y="2523350"/>
              <a:ext cx="4318300" cy="630525"/>
              <a:chOff x="3116600" y="2523350"/>
              <a:chExt cx="4318300" cy="630525"/>
            </a:xfrm>
          </p:grpSpPr>
          <p:sp>
            <p:nvSpPr>
              <p:cNvPr id="334" name="Shape 334"/>
              <p:cNvSpPr/>
              <p:nvPr/>
            </p:nvSpPr>
            <p:spPr>
              <a:xfrm>
                <a:off x="5350500" y="2523350"/>
                <a:ext cx="2084400" cy="509100"/>
              </a:xfrm>
              <a:prstGeom prst="rect">
                <a:avLst/>
              </a:prstGeom>
              <a:solidFill>
                <a:srgbClr val="FFD966"/>
              </a:solidFill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ES-Aknn: create new LSH model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335" name="Shape 335"/>
              <p:cNvCxnSpPr>
                <a:stCxn id="336" idx="0"/>
                <a:endCxn id="334" idx="1"/>
              </p:cNvCxnSpPr>
              <p:nvPr/>
            </p:nvCxnSpPr>
            <p:spPr>
              <a:xfrm flipH="1" rot="10800000">
                <a:off x="3116600" y="2777975"/>
                <a:ext cx="2233800" cy="3759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595959"/>
                </a:solidFill>
                <a:prstDash val="dash"/>
                <a:round/>
                <a:headEnd len="med" w="med" type="none"/>
                <a:tailEnd len="med" w="med" type="triangle"/>
              </a:ln>
            </p:spPr>
          </p:cxnSp>
        </p:grpSp>
        <p:cxnSp>
          <p:nvCxnSpPr>
            <p:cNvPr id="337" name="Shape 337"/>
            <p:cNvCxnSpPr>
              <a:stCxn id="334" idx="3"/>
              <a:endCxn id="331" idx="1"/>
            </p:cNvCxnSpPr>
            <p:nvPr/>
          </p:nvCxnSpPr>
          <p:spPr>
            <a:xfrm flipH="1" rot="10800000">
              <a:off x="7434900" y="2774000"/>
              <a:ext cx="435000" cy="390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38" name="Shape 338"/>
          <p:cNvGrpSpPr/>
          <p:nvPr/>
        </p:nvGrpSpPr>
        <p:grpSpPr>
          <a:xfrm>
            <a:off x="5350500" y="1198200"/>
            <a:ext cx="2519325" cy="1804410"/>
            <a:chOff x="5350500" y="969600"/>
            <a:chExt cx="2519325" cy="1804410"/>
          </a:xfrm>
        </p:grpSpPr>
        <p:sp>
          <p:nvSpPr>
            <p:cNvPr id="339" name="Shape 339"/>
            <p:cNvSpPr/>
            <p:nvPr/>
          </p:nvSpPr>
          <p:spPr>
            <a:xfrm>
              <a:off x="5350500" y="1837550"/>
              <a:ext cx="2084400" cy="509100"/>
            </a:xfrm>
            <a:prstGeom prst="rect">
              <a:avLst/>
            </a:prstGeom>
            <a:solidFill>
              <a:srgbClr val="FFD96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ES-Aknn: serve search queries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40" name="Shape 340"/>
            <p:cNvCxnSpPr>
              <a:stCxn id="331" idx="1"/>
              <a:endCxn id="339" idx="3"/>
            </p:cNvCxnSpPr>
            <p:nvPr/>
          </p:nvCxnSpPr>
          <p:spPr>
            <a:xfrm rot="10800000">
              <a:off x="7434825" y="2092110"/>
              <a:ext cx="435000" cy="68190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  <p:sp>
          <p:nvSpPr>
            <p:cNvPr id="341" name="Shape 341"/>
            <p:cNvSpPr/>
            <p:nvPr/>
          </p:nvSpPr>
          <p:spPr>
            <a:xfrm>
              <a:off x="5350500" y="969600"/>
              <a:ext cx="2084400" cy="509100"/>
            </a:xfrm>
            <a:prstGeom prst="rect">
              <a:avLst/>
            </a:prstGeom>
            <a:solidFill>
              <a:srgbClr val="EAD1DC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Search requests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42" name="Shape 342"/>
            <p:cNvCxnSpPr>
              <a:stCxn id="341" idx="2"/>
              <a:endCxn id="339" idx="0"/>
            </p:cNvCxnSpPr>
            <p:nvPr/>
          </p:nvCxnSpPr>
          <p:spPr>
            <a:xfrm>
              <a:off x="6392700" y="1478700"/>
              <a:ext cx="0" cy="35880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43" name="Shape 343"/>
          <p:cNvGrpSpPr/>
          <p:nvPr/>
        </p:nvGrpSpPr>
        <p:grpSpPr>
          <a:xfrm>
            <a:off x="3116600" y="3002600"/>
            <a:ext cx="4753300" cy="1786850"/>
            <a:chOff x="3116600" y="2774000"/>
            <a:chExt cx="4753300" cy="1786850"/>
          </a:xfrm>
        </p:grpSpPr>
        <p:grpSp>
          <p:nvGrpSpPr>
            <p:cNvPr id="344" name="Shape 344"/>
            <p:cNvGrpSpPr/>
            <p:nvPr/>
          </p:nvGrpSpPr>
          <p:grpSpPr>
            <a:xfrm>
              <a:off x="4663275" y="2774000"/>
              <a:ext cx="3206625" cy="1277750"/>
              <a:chOff x="4663275" y="2774000"/>
              <a:chExt cx="3206625" cy="1277750"/>
            </a:xfrm>
          </p:grpSpPr>
          <p:cxnSp>
            <p:nvCxnSpPr>
              <p:cNvPr id="345" name="Shape 345"/>
              <p:cNvCxnSpPr>
                <a:stCxn id="346" idx="0"/>
                <a:endCxn id="347" idx="1"/>
              </p:cNvCxnSpPr>
              <p:nvPr/>
            </p:nvCxnSpPr>
            <p:spPr>
              <a:xfrm flipH="1" rot="10800000">
                <a:off x="4663275" y="3463750"/>
                <a:ext cx="687300" cy="5880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595959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347" name="Shape 347"/>
              <p:cNvSpPr/>
              <p:nvPr/>
            </p:nvSpPr>
            <p:spPr>
              <a:xfrm>
                <a:off x="5350500" y="3209150"/>
                <a:ext cx="2084400" cy="509100"/>
              </a:xfrm>
              <a:prstGeom prst="rect">
                <a:avLst/>
              </a:prstGeom>
              <a:solidFill>
                <a:srgbClr val="FFD966"/>
              </a:solidFill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ES Plugin: index new vectors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348" name="Shape 348"/>
              <p:cNvCxnSpPr>
                <a:stCxn id="347" idx="3"/>
                <a:endCxn id="331" idx="1"/>
              </p:cNvCxnSpPr>
              <p:nvPr/>
            </p:nvCxnSpPr>
            <p:spPr>
              <a:xfrm flipH="1" rot="10800000">
                <a:off x="7434900" y="2774000"/>
                <a:ext cx="435000" cy="689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595959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346" name="Shape 346"/>
            <p:cNvSpPr/>
            <p:nvPr/>
          </p:nvSpPr>
          <p:spPr>
            <a:xfrm>
              <a:off x="3621075" y="4051750"/>
              <a:ext cx="2084400" cy="509100"/>
            </a:xfrm>
            <a:prstGeom prst="rect">
              <a:avLst/>
            </a:prstGeom>
            <a:solidFill>
              <a:srgbClr val="B6D7A8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Consumer inserts to ES via plugin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49" name="Shape 349"/>
            <p:cNvCxnSpPr>
              <a:stCxn id="336" idx="2"/>
              <a:endCxn id="346" idx="0"/>
            </p:cNvCxnSpPr>
            <p:nvPr/>
          </p:nvCxnSpPr>
          <p:spPr>
            <a:xfrm>
              <a:off x="3116600" y="3519575"/>
              <a:ext cx="1546800" cy="53220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350" name="Shape 350"/>
          <p:cNvGrpSpPr/>
          <p:nvPr/>
        </p:nvGrpSpPr>
        <p:grpSpPr>
          <a:xfrm>
            <a:off x="477225" y="1739600"/>
            <a:ext cx="3260375" cy="3202250"/>
            <a:chOff x="477225" y="1739600"/>
            <a:chExt cx="3260375" cy="3202250"/>
          </a:xfrm>
        </p:grpSpPr>
        <p:cxnSp>
          <p:nvCxnSpPr>
            <p:cNvPr id="351" name="Shape 351"/>
            <p:cNvCxnSpPr>
              <a:stCxn id="352" idx="2"/>
              <a:endCxn id="353" idx="0"/>
            </p:cNvCxnSpPr>
            <p:nvPr/>
          </p:nvCxnSpPr>
          <p:spPr>
            <a:xfrm>
              <a:off x="1245500" y="3748175"/>
              <a:ext cx="1001700" cy="532200"/>
            </a:xfrm>
            <a:prstGeom prst="straightConnector1">
              <a:avLst/>
            </a:prstGeom>
            <a:noFill/>
            <a:ln cap="flat" cmpd="sng" w="19050">
              <a:solidFill>
                <a:srgbClr val="595959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354" name="Shape 354"/>
            <p:cNvGrpSpPr/>
            <p:nvPr/>
          </p:nvGrpSpPr>
          <p:grpSpPr>
            <a:xfrm>
              <a:off x="477225" y="1739600"/>
              <a:ext cx="3260375" cy="3202250"/>
              <a:chOff x="477225" y="1739600"/>
              <a:chExt cx="3260375" cy="3202250"/>
            </a:xfrm>
          </p:grpSpPr>
          <p:sp>
            <p:nvSpPr>
              <p:cNvPr id="355" name="Shape 355"/>
              <p:cNvSpPr/>
              <p:nvPr/>
            </p:nvSpPr>
            <p:spPr>
              <a:xfrm>
                <a:off x="1411275" y="4432750"/>
                <a:ext cx="1976400" cy="509100"/>
              </a:xfrm>
              <a:prstGeom prst="rect">
                <a:avLst/>
              </a:prstGeom>
              <a:solidFill>
                <a:srgbClr val="B6D7A8"/>
              </a:solidFill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Shape 356"/>
              <p:cNvSpPr/>
              <p:nvPr/>
            </p:nvSpPr>
            <p:spPr>
              <a:xfrm>
                <a:off x="1335075" y="4356550"/>
                <a:ext cx="1976400" cy="509100"/>
              </a:xfrm>
              <a:prstGeom prst="rect">
                <a:avLst/>
              </a:prstGeom>
              <a:solidFill>
                <a:srgbClr val="B6D7A8"/>
              </a:solidFill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Shape 352"/>
              <p:cNvSpPr/>
              <p:nvPr/>
            </p:nvSpPr>
            <p:spPr>
              <a:xfrm>
                <a:off x="624500" y="3382475"/>
                <a:ext cx="1242000" cy="365700"/>
              </a:xfrm>
              <a:prstGeom prst="rect">
                <a:avLst/>
              </a:prstGeom>
              <a:solidFill>
                <a:srgbClr val="B6D7A8"/>
              </a:solidFill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Kafka Topic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357" name="Shape 357"/>
              <p:cNvCxnSpPr>
                <a:stCxn id="326" idx="2"/>
                <a:endCxn id="352" idx="0"/>
              </p:cNvCxnSpPr>
              <p:nvPr/>
            </p:nvCxnSpPr>
            <p:spPr>
              <a:xfrm>
                <a:off x="701425" y="2774000"/>
                <a:ext cx="544200" cy="608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595959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353" name="Shape 353"/>
              <p:cNvSpPr/>
              <p:nvPr/>
            </p:nvSpPr>
            <p:spPr>
              <a:xfrm>
                <a:off x="1258875" y="4280350"/>
                <a:ext cx="1976400" cy="509100"/>
              </a:xfrm>
              <a:prstGeom prst="rect">
                <a:avLst/>
              </a:prstGeom>
              <a:solidFill>
                <a:srgbClr val="B6D7A8"/>
              </a:solidFill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Convnets extract feature vectors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336" name="Shape 336"/>
              <p:cNvSpPr/>
              <p:nvPr/>
            </p:nvSpPr>
            <p:spPr>
              <a:xfrm>
                <a:off x="2495600" y="3382475"/>
                <a:ext cx="1242000" cy="365700"/>
              </a:xfrm>
              <a:prstGeom prst="rect">
                <a:avLst/>
              </a:prstGeom>
              <a:solidFill>
                <a:srgbClr val="B6D7A8"/>
              </a:solidFill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Kafka Topic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358" name="Shape 358"/>
              <p:cNvCxnSpPr>
                <a:stCxn id="353" idx="0"/>
                <a:endCxn id="336" idx="2"/>
              </p:cNvCxnSpPr>
              <p:nvPr/>
            </p:nvCxnSpPr>
            <p:spPr>
              <a:xfrm flipH="1" rot="10800000">
                <a:off x="2247075" y="3748150"/>
                <a:ext cx="869400" cy="532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595959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359" name="Shape 359"/>
              <p:cNvCxnSpPr>
                <a:stCxn id="325" idx="2"/>
                <a:endCxn id="352" idx="0"/>
              </p:cNvCxnSpPr>
              <p:nvPr/>
            </p:nvCxnSpPr>
            <p:spPr>
              <a:xfrm flipH="1">
                <a:off x="1245475" y="1739600"/>
                <a:ext cx="186600" cy="1642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595959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pic>
            <p:nvPicPr>
              <p:cNvPr id="360" name="Shape 360"/>
              <p:cNvPicPr preferRelativeResize="0"/>
              <p:nvPr/>
            </p:nvPicPr>
            <p:blipFill rotWithShape="1">
              <a:blip r:embed="rId3">
                <a:alphaModFix/>
              </a:blip>
              <a:srcRect b="0" l="8646" r="16227" t="0"/>
              <a:stretch/>
            </p:blipFill>
            <p:spPr>
              <a:xfrm>
                <a:off x="477225" y="3840925"/>
                <a:ext cx="713200" cy="6378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61" name="Shape 361"/>
              <p:cNvSpPr txBox="1"/>
              <p:nvPr/>
            </p:nvSpPr>
            <p:spPr>
              <a:xfrm>
                <a:off x="2068000" y="2892675"/>
                <a:ext cx="1611600" cy="37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Roboto"/>
                    <a:ea typeface="Roboto"/>
                    <a:cs typeface="Roboto"/>
                    <a:sym typeface="Roboto"/>
                  </a:rPr>
                  <a:t>[0.1, 0.2, …, 0.5]</a:t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Processing Pipeline</a:t>
            </a:r>
            <a:endParaRPr/>
          </a:p>
        </p:txBody>
      </p:sp>
      <p:sp>
        <p:nvSpPr>
          <p:cNvPr id="367" name="Shape 367"/>
          <p:cNvSpPr txBox="1"/>
          <p:nvPr>
            <p:ph idx="1" type="body"/>
          </p:nvPr>
        </p:nvSpPr>
        <p:spPr>
          <a:xfrm>
            <a:off x="311700" y="771475"/>
            <a:ext cx="8520600" cy="4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Kafka as a distributed job queue with 10 EC2 instance workers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Python Kafka consumers computing feature vectors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Keras (MobileNet) pre-trained convnet - use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conv_preds</a:t>
            </a:r>
            <a:r>
              <a:rPr lang="en"/>
              <a:t> layer for output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Consumers pull images from S3 (faster than funneling through Kafka)</a:t>
            </a:r>
            <a:endParaRPr/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Parallelized S3 requests (ThreadPoolExecutor), image preprocessing (Multiprocessing Pool)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  <a:p>
            <a:pPr indent="-342900" lvl="0" marL="457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40 images / node / second with K80 GPU ($0.3/hr spot instance) 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33 images / node / second with 36-core CPU ($0.6/hr spot instance)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Helpful Resources</a:t>
            </a:r>
            <a:endParaRPr/>
          </a:p>
        </p:txBody>
      </p:sp>
      <p:sp>
        <p:nvSpPr>
          <p:cNvPr id="373" name="Shape 373"/>
          <p:cNvSpPr txBox="1"/>
          <p:nvPr>
            <p:ph idx="1" type="body"/>
          </p:nvPr>
        </p:nvSpPr>
        <p:spPr>
          <a:xfrm>
            <a:off x="311700" y="771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LSH lectures by Victor Lavrenko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ES plugin cookiecutter template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ES Ingest-OpenNLP plugin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Presentation about ANNOY by Erik Berhnardsson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>
            <a:off x="2780525" y="2783850"/>
            <a:ext cx="3425400" cy="22164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b="1" lang="en">
                <a:latin typeface="Roboto"/>
                <a:ea typeface="Roboto"/>
                <a:cs typeface="Roboto"/>
                <a:sym typeface="Roboto"/>
              </a:rPr>
            </a:br>
            <a:r>
              <a:rPr b="1" lang="en">
                <a:latin typeface="Roboto"/>
                <a:ea typeface="Roboto"/>
                <a:cs typeface="Roboto"/>
                <a:sym typeface="Roboto"/>
              </a:rPr>
              <a:t>Elasticsearch  Cluster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4625" y="1082325"/>
            <a:ext cx="1283100" cy="1409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608425" y="1006125"/>
            <a:ext cx="1283100" cy="1409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532225" y="929925"/>
            <a:ext cx="1283100" cy="1409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3">
            <a:alphaModFix/>
          </a:blip>
          <a:srcRect b="15380" l="10192" r="19463" t="10709"/>
          <a:stretch/>
        </p:blipFill>
        <p:spPr>
          <a:xfrm>
            <a:off x="432575" y="825450"/>
            <a:ext cx="1306676" cy="140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2176275" y="1493125"/>
            <a:ext cx="582600" cy="3627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2848350" y="1146943"/>
            <a:ext cx="1648500" cy="103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Convolutional 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Neural Network</a:t>
            </a:r>
            <a:br>
              <a:rPr b="1" lang="en">
                <a:latin typeface="Roboto"/>
                <a:ea typeface="Roboto"/>
                <a:cs typeface="Roboto"/>
                <a:sym typeface="Roboto"/>
              </a:rPr>
            </a:br>
            <a:br>
              <a:rPr b="1" lang="en">
                <a:latin typeface="Roboto"/>
                <a:ea typeface="Roboto"/>
                <a:cs typeface="Roboto"/>
                <a:sym typeface="Roboto"/>
              </a:rPr>
            </a:br>
            <a:r>
              <a:rPr lang="en" sz="1200">
                <a:latin typeface="Roboto"/>
                <a:ea typeface="Roboto"/>
                <a:cs typeface="Roboto"/>
                <a:sym typeface="Roboto"/>
              </a:rPr>
              <a:t>Keras/Tensorflow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Shape 118"/>
          <p:cNvSpPr/>
          <p:nvPr/>
        </p:nvSpPr>
        <p:spPr>
          <a:xfrm>
            <a:off x="4690875" y="1493125"/>
            <a:ext cx="582600" cy="362700"/>
          </a:xfrm>
          <a:prstGeom prst="rightArrow">
            <a:avLst>
              <a:gd fmla="val 50000" name="adj1"/>
              <a:gd fmla="val 50000" name="adj2"/>
            </a:avLst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 txBox="1"/>
          <p:nvPr/>
        </p:nvSpPr>
        <p:spPr>
          <a:xfrm>
            <a:off x="5463325" y="654825"/>
            <a:ext cx="2969100" cy="153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F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eature vectors preserve similarity</a:t>
            </a:r>
            <a:br>
              <a:rPr b="1" lang="en">
                <a:latin typeface="Roboto"/>
                <a:ea typeface="Roboto"/>
                <a:cs typeface="Roboto"/>
                <a:sym typeface="Roboto"/>
              </a:rPr>
            </a:b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Image_1 </a:t>
            </a:r>
            <a:r>
              <a:rPr lang="en"/>
              <a:t>→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( 0.1, 0.22,  …  -0.33  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Image_2 </a:t>
            </a:r>
            <a:r>
              <a:rPr lang="en">
                <a:solidFill>
                  <a:schemeClr val="dk1"/>
                </a:solidFill>
              </a:rPr>
              <a:t>→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( 0.2, 0.33,  …  -0.44  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…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Image_n </a:t>
            </a:r>
            <a:r>
              <a:rPr lang="en">
                <a:solidFill>
                  <a:schemeClr val="dk1"/>
                </a:solidFill>
              </a:rPr>
              <a:t>→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( 0.3, 0.44,  ... -0.55  )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Shape 120"/>
          <p:cNvSpPr txBox="1"/>
          <p:nvPr/>
        </p:nvSpPr>
        <p:spPr>
          <a:xfrm>
            <a:off x="3093250" y="3393000"/>
            <a:ext cx="2969100" cy="13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Image_1 → ( 0.1, 0.22, … -0.33  ) 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Image_2 → ( 0.2, 0.33, … -0.44  )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Image_n → ( 0.3, 0.44, … -0.55  )</a:t>
            </a:r>
            <a:endParaRPr/>
          </a:p>
        </p:txBody>
      </p:sp>
      <p:sp>
        <p:nvSpPr>
          <p:cNvPr id="121" name="Shape 121"/>
          <p:cNvSpPr/>
          <p:nvPr/>
        </p:nvSpPr>
        <p:spPr>
          <a:xfrm>
            <a:off x="5594650" y="3025153"/>
            <a:ext cx="1154100" cy="3627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Plugin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158425" y="3302150"/>
            <a:ext cx="1648500" cy="4377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KNN Search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Shape 12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Application: Image Similarity Search Engine</a:t>
            </a: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2318050" y="3027117"/>
            <a:ext cx="1154100" cy="3627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Plugin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5" name="Shape 125"/>
          <p:cNvCxnSpPr>
            <a:stCxn id="122" idx="3"/>
            <a:endCxn id="124" idx="1"/>
          </p:cNvCxnSpPr>
          <p:nvPr/>
        </p:nvCxnSpPr>
        <p:spPr>
          <a:xfrm flipH="1" rot="10800000">
            <a:off x="1806925" y="3208400"/>
            <a:ext cx="511200" cy="312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" name="Shape 126"/>
          <p:cNvSpPr/>
          <p:nvPr/>
        </p:nvSpPr>
        <p:spPr>
          <a:xfrm>
            <a:off x="201150" y="711975"/>
            <a:ext cx="4370700" cy="1925100"/>
          </a:xfrm>
          <a:prstGeom prst="rect">
            <a:avLst/>
          </a:prstGeom>
          <a:solidFill>
            <a:srgbClr val="D9EAD3">
              <a:alpha val="9109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oboto"/>
                <a:ea typeface="Roboto"/>
                <a:cs typeface="Roboto"/>
                <a:sym typeface="Roboto"/>
              </a:rPr>
              <a:t>Any Online KNN Application</a:t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E.g. similar item recommendation for e-commerce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6276025" y="2387188"/>
            <a:ext cx="1648500" cy="4377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Store Vectors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28" name="Shape 128"/>
          <p:cNvCxnSpPr>
            <a:stCxn id="127" idx="2"/>
            <a:endCxn id="121" idx="3"/>
          </p:cNvCxnSpPr>
          <p:nvPr/>
        </p:nvCxnSpPr>
        <p:spPr>
          <a:xfrm rot="5400000">
            <a:off x="6733675" y="2839888"/>
            <a:ext cx="381600" cy="351600"/>
          </a:xfrm>
          <a:prstGeom prst="bentConnector2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 on Elasticsearch - Why is it useful?</a:t>
            </a:r>
            <a:endParaRPr/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311700" y="771475"/>
            <a:ext cx="8520600" cy="951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 in </a:t>
            </a:r>
            <a:r>
              <a:rPr b="1" lang="en"/>
              <a:t>offline</a:t>
            </a:r>
            <a:r>
              <a:rPr lang="en"/>
              <a:t> setting </a:t>
            </a:r>
            <a:r>
              <a:rPr lang="en">
                <a:solidFill>
                  <a:schemeClr val="dk1"/>
                </a:solidFill>
              </a:rPr>
              <a:t>→ standard batch infrastructure</a:t>
            </a:r>
            <a:r>
              <a:rPr lang="en"/>
              <a:t>:</a:t>
            </a:r>
            <a:endParaRPr/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Static corpus of vectors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Batch job computes and caches neighbors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311700" y="3755400"/>
            <a:ext cx="86097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Put</a:t>
            </a: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the nearest neighbors search on a proven infrastructure: Elasticsearch</a:t>
            </a:r>
            <a:endParaRPr/>
          </a:p>
        </p:txBody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311700" y="2066875"/>
            <a:ext cx="8520600" cy="180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 in </a:t>
            </a:r>
            <a:r>
              <a:rPr b="1" lang="en"/>
              <a:t>online</a:t>
            </a:r>
            <a:r>
              <a:rPr lang="en"/>
              <a:t> setting → complicated infrastructure: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Store and randomly access millions of vectors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Constantly add more items to corpus</a:t>
            </a:r>
            <a:endParaRPr>
              <a:solidFill>
                <a:schemeClr val="dk1"/>
              </a:solidFill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">
                <a:solidFill>
                  <a:schemeClr val="dk1"/>
                </a:solidFill>
              </a:rPr>
              <a:t>Scale horizontally for many concurrent searches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Indexing and searching floating-point vectors?</a:t>
            </a:r>
            <a:endParaRPr/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311700" y="847675"/>
            <a:ext cx="8832300" cy="65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Locality Sensitive Hashing </a:t>
            </a:r>
            <a:endParaRPr sz="1700"/>
          </a:p>
          <a:p>
            <a:pPr indent="-336550" lvl="0" marL="457200" rtl="0">
              <a:spcBef>
                <a:spcPts val="160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Represent vectors as discrete tokens while preserving similarity</a:t>
            </a:r>
            <a:endParaRPr sz="17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240" y="3313113"/>
            <a:ext cx="658050" cy="658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Shape 144"/>
          <p:cNvCxnSpPr/>
          <p:nvPr/>
        </p:nvCxnSpPr>
        <p:spPr>
          <a:xfrm rot="10800000">
            <a:off x="635925" y="2361575"/>
            <a:ext cx="0" cy="16623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5" name="Shape 145"/>
          <p:cNvCxnSpPr/>
          <p:nvPr/>
        </p:nvCxnSpPr>
        <p:spPr>
          <a:xfrm>
            <a:off x="635915" y="4014243"/>
            <a:ext cx="27219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6" name="Shape 146"/>
          <p:cNvPicPr preferRelativeResize="0"/>
          <p:nvPr/>
        </p:nvPicPr>
        <p:blipFill rotWithShape="1">
          <a:blip r:embed="rId4">
            <a:alphaModFix/>
          </a:blip>
          <a:srcRect b="5864" l="11798" r="11684" t="0"/>
          <a:stretch/>
        </p:blipFill>
        <p:spPr>
          <a:xfrm>
            <a:off x="2434751" y="2699501"/>
            <a:ext cx="466013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5900" y="2302814"/>
            <a:ext cx="658050" cy="66713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Shape 148"/>
          <p:cNvSpPr txBox="1"/>
          <p:nvPr/>
        </p:nvSpPr>
        <p:spPr>
          <a:xfrm>
            <a:off x="3613600" y="2773650"/>
            <a:ext cx="15108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(1.8, 1.6)</a:t>
            </a:r>
            <a:endParaRPr b="1"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" name="Shape 149"/>
          <p:cNvSpPr txBox="1"/>
          <p:nvPr/>
        </p:nvSpPr>
        <p:spPr>
          <a:xfrm>
            <a:off x="3613600" y="2424475"/>
            <a:ext cx="1464000" cy="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(1.6, 1.9) 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0" name="Shape 150"/>
          <p:cNvSpPr txBox="1"/>
          <p:nvPr/>
        </p:nvSpPr>
        <p:spPr>
          <a:xfrm>
            <a:off x="3613600" y="3401300"/>
            <a:ext cx="15108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(0.5, 0.1) </a:t>
            </a:r>
            <a:endParaRPr b="1" sz="18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51" name="Shape 151"/>
          <p:cNvCxnSpPr>
            <a:stCxn id="143" idx="3"/>
            <a:endCxn id="150" idx="1"/>
          </p:cNvCxnSpPr>
          <p:nvPr/>
        </p:nvCxnSpPr>
        <p:spPr>
          <a:xfrm flipH="1" rot="10800000">
            <a:off x="1535290" y="3635238"/>
            <a:ext cx="20784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52" name="Shape 152"/>
          <p:cNvCxnSpPr>
            <a:stCxn id="146" idx="3"/>
            <a:endCxn id="148" idx="1"/>
          </p:cNvCxnSpPr>
          <p:nvPr/>
        </p:nvCxnSpPr>
        <p:spPr>
          <a:xfrm flipH="1" rot="10800000">
            <a:off x="2900764" y="2984951"/>
            <a:ext cx="7128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153" name="Shape 153"/>
          <p:cNvCxnSpPr>
            <a:stCxn id="147" idx="3"/>
            <a:endCxn id="149" idx="1"/>
          </p:cNvCxnSpPr>
          <p:nvPr/>
        </p:nvCxnSpPr>
        <p:spPr>
          <a:xfrm flipH="1" rot="10800000">
            <a:off x="2433950" y="2635779"/>
            <a:ext cx="1179600" cy="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154" name="Shape 154"/>
          <p:cNvSpPr txBox="1"/>
          <p:nvPr/>
        </p:nvSpPr>
        <p:spPr>
          <a:xfrm>
            <a:off x="523325" y="4054250"/>
            <a:ext cx="2794200" cy="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0                      1                        2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55" name="Shape 155"/>
          <p:cNvSpPr txBox="1"/>
          <p:nvPr/>
        </p:nvSpPr>
        <p:spPr>
          <a:xfrm>
            <a:off x="267650" y="2465975"/>
            <a:ext cx="272400" cy="17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2</a:t>
            </a:r>
            <a:endParaRPr>
              <a:solidFill>
                <a:srgbClr val="43434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1</a:t>
            </a:r>
            <a:endParaRPr>
              <a:solidFill>
                <a:srgbClr val="43434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0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156" name="Shape 156"/>
          <p:cNvGrpSpPr/>
          <p:nvPr/>
        </p:nvGrpSpPr>
        <p:grpSpPr>
          <a:xfrm>
            <a:off x="809925" y="2424475"/>
            <a:ext cx="6806300" cy="1405529"/>
            <a:chOff x="809925" y="1586275"/>
            <a:chExt cx="6806300" cy="1405529"/>
          </a:xfrm>
        </p:grpSpPr>
        <p:cxnSp>
          <p:nvCxnSpPr>
            <p:cNvPr id="157" name="Shape 157"/>
            <p:cNvCxnSpPr/>
            <p:nvPr/>
          </p:nvCxnSpPr>
          <p:spPr>
            <a:xfrm>
              <a:off x="809925" y="2455100"/>
              <a:ext cx="2354400" cy="0"/>
            </a:xfrm>
            <a:prstGeom prst="straightConnector1">
              <a:avLst/>
            </a:prstGeom>
            <a:noFill/>
            <a:ln cap="flat" cmpd="sng" w="38100">
              <a:solidFill>
                <a:srgbClr val="0000FF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sp>
          <p:nvSpPr>
            <p:cNvPr id="158" name="Shape 158"/>
            <p:cNvSpPr txBox="1"/>
            <p:nvPr/>
          </p:nvSpPr>
          <p:spPr>
            <a:xfrm>
              <a:off x="4995125" y="1586275"/>
              <a:ext cx="2621100" cy="42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650">
                  <a:solidFill>
                    <a:schemeClr val="dk1"/>
                  </a:solidFill>
                </a:rPr>
                <a:t>≈</a:t>
              </a: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 "</a:t>
              </a:r>
              <a:r>
                <a:rPr b="1"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Above_line</a:t>
              </a: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"</a:t>
              </a:r>
              <a:endParaRPr b="1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59" name="Shape 159"/>
            <p:cNvSpPr txBox="1"/>
            <p:nvPr/>
          </p:nvSpPr>
          <p:spPr>
            <a:xfrm>
              <a:off x="4995125" y="1934304"/>
              <a:ext cx="2621100" cy="42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50">
                  <a:solidFill>
                    <a:schemeClr val="dk1"/>
                  </a:solidFill>
                </a:rPr>
                <a:t>≈</a:t>
              </a: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 "</a:t>
              </a:r>
              <a:r>
                <a:rPr b="1"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Above_line</a:t>
              </a: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"</a:t>
              </a:r>
              <a:endParaRPr b="1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60" name="Shape 160"/>
            <p:cNvSpPr txBox="1"/>
            <p:nvPr/>
          </p:nvSpPr>
          <p:spPr>
            <a:xfrm>
              <a:off x="4995125" y="2569404"/>
              <a:ext cx="2621100" cy="42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50">
                  <a:solidFill>
                    <a:schemeClr val="dk1"/>
                  </a:solidFill>
                </a:rPr>
                <a:t>≈</a:t>
              </a: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 "</a:t>
              </a:r>
              <a:r>
                <a:rPr b="1"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Below_line</a:t>
              </a: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"</a:t>
              </a:r>
              <a:endParaRPr b="1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Shape 165"/>
          <p:cNvPicPr preferRelativeResize="0"/>
          <p:nvPr/>
        </p:nvPicPr>
        <p:blipFill rotWithShape="1">
          <a:blip r:embed="rId3">
            <a:alphaModFix/>
          </a:blip>
          <a:srcRect b="5864" l="11798" r="11684" t="0"/>
          <a:stretch/>
        </p:blipFill>
        <p:spPr>
          <a:xfrm>
            <a:off x="5581229" y="2439078"/>
            <a:ext cx="532107" cy="68534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 txBox="1"/>
          <p:nvPr/>
        </p:nvSpPr>
        <p:spPr>
          <a:xfrm>
            <a:off x="4900753" y="3349248"/>
            <a:ext cx="28848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7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                   8                9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7" name="Shape 1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0025" y="2111299"/>
            <a:ext cx="612848" cy="6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Shape 16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Mapping LSH to Elasticsearch</a:t>
            </a:r>
            <a:endParaRPr/>
          </a:p>
        </p:txBody>
      </p:sp>
      <p:cxnSp>
        <p:nvCxnSpPr>
          <p:cNvPr id="169" name="Shape 169"/>
          <p:cNvCxnSpPr/>
          <p:nvPr/>
        </p:nvCxnSpPr>
        <p:spPr>
          <a:xfrm rot="10800000">
            <a:off x="594254" y="1303325"/>
            <a:ext cx="0" cy="2697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" name="Shape 170"/>
          <p:cNvCxnSpPr/>
          <p:nvPr/>
        </p:nvCxnSpPr>
        <p:spPr>
          <a:xfrm>
            <a:off x="584822" y="3991082"/>
            <a:ext cx="3384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" name="Shape 171"/>
          <p:cNvCxnSpPr/>
          <p:nvPr/>
        </p:nvCxnSpPr>
        <p:spPr>
          <a:xfrm>
            <a:off x="634092" y="3236425"/>
            <a:ext cx="3381600" cy="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2" name="Shape 172"/>
          <p:cNvCxnSpPr/>
          <p:nvPr/>
        </p:nvCxnSpPr>
        <p:spPr>
          <a:xfrm>
            <a:off x="634092" y="2142180"/>
            <a:ext cx="3381600" cy="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3" name="Shape 173"/>
          <p:cNvCxnSpPr/>
          <p:nvPr/>
        </p:nvCxnSpPr>
        <p:spPr>
          <a:xfrm>
            <a:off x="1504162" y="1212150"/>
            <a:ext cx="0" cy="27126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174" name="Shape 174"/>
          <p:cNvPicPr preferRelativeResize="0"/>
          <p:nvPr/>
        </p:nvPicPr>
        <p:blipFill rotWithShape="1">
          <a:blip r:embed="rId3">
            <a:alphaModFix/>
          </a:blip>
          <a:srcRect b="5864" l="11798" r="11684" t="0"/>
          <a:stretch/>
        </p:blipFill>
        <p:spPr>
          <a:xfrm>
            <a:off x="1542629" y="2439078"/>
            <a:ext cx="532107" cy="6853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" name="Shape 175"/>
          <p:cNvCxnSpPr/>
          <p:nvPr/>
        </p:nvCxnSpPr>
        <p:spPr>
          <a:xfrm>
            <a:off x="2722261" y="1212150"/>
            <a:ext cx="0" cy="27126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6" name="Shape 176"/>
          <p:cNvSpPr txBox="1"/>
          <p:nvPr/>
        </p:nvSpPr>
        <p:spPr>
          <a:xfrm>
            <a:off x="862153" y="1368048"/>
            <a:ext cx="28848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1                   2                3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862153" y="2511048"/>
            <a:ext cx="28848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4                   5                6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862153" y="3349248"/>
            <a:ext cx="28848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7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                   8                9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9" name="Shape 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8625" y="2111299"/>
            <a:ext cx="612848" cy="62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Shape 180"/>
          <p:cNvCxnSpPr/>
          <p:nvPr/>
        </p:nvCxnSpPr>
        <p:spPr>
          <a:xfrm rot="10800000">
            <a:off x="4632854" y="1303325"/>
            <a:ext cx="0" cy="2697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" name="Shape 181"/>
          <p:cNvCxnSpPr/>
          <p:nvPr/>
        </p:nvCxnSpPr>
        <p:spPr>
          <a:xfrm>
            <a:off x="4623422" y="3991082"/>
            <a:ext cx="33840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2" name="Shape 182"/>
          <p:cNvCxnSpPr/>
          <p:nvPr/>
        </p:nvCxnSpPr>
        <p:spPr>
          <a:xfrm>
            <a:off x="4672692" y="3236425"/>
            <a:ext cx="3381600" cy="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3" name="Shape 183"/>
          <p:cNvCxnSpPr/>
          <p:nvPr/>
        </p:nvCxnSpPr>
        <p:spPr>
          <a:xfrm>
            <a:off x="4672692" y="2142180"/>
            <a:ext cx="3381600" cy="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4" name="Shape 184"/>
          <p:cNvCxnSpPr/>
          <p:nvPr/>
        </p:nvCxnSpPr>
        <p:spPr>
          <a:xfrm flipH="1">
            <a:off x="5542575" y="1248350"/>
            <a:ext cx="1813500" cy="26763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5" name="Shape 185"/>
          <p:cNvCxnSpPr/>
          <p:nvPr/>
        </p:nvCxnSpPr>
        <p:spPr>
          <a:xfrm>
            <a:off x="6618550" y="1296250"/>
            <a:ext cx="354600" cy="26451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6" name="Shape 186"/>
          <p:cNvSpPr txBox="1"/>
          <p:nvPr/>
        </p:nvSpPr>
        <p:spPr>
          <a:xfrm>
            <a:off x="4900753" y="1368048"/>
            <a:ext cx="28848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1                              2         3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Shape 187"/>
          <p:cNvSpPr txBox="1"/>
          <p:nvPr/>
        </p:nvSpPr>
        <p:spPr>
          <a:xfrm>
            <a:off x="4900753" y="2511048"/>
            <a:ext cx="28848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                        5           6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Shape 188"/>
          <p:cNvSpPr txBox="1"/>
          <p:nvPr/>
        </p:nvSpPr>
        <p:spPr>
          <a:xfrm>
            <a:off x="584825" y="834650"/>
            <a:ext cx="31620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Hash Function 1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Shape 189"/>
          <p:cNvSpPr txBox="1"/>
          <p:nvPr/>
        </p:nvSpPr>
        <p:spPr>
          <a:xfrm>
            <a:off x="4623550" y="834650"/>
            <a:ext cx="33840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Hash Function 2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Shape 190"/>
          <p:cNvSpPr txBox="1"/>
          <p:nvPr/>
        </p:nvSpPr>
        <p:spPr>
          <a:xfrm>
            <a:off x="298900" y="4111250"/>
            <a:ext cx="8609700" cy="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More hash functions → More likely similar vectors share regions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to store, query for vectors that share regions?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Shape 195"/>
          <p:cNvGrpSpPr/>
          <p:nvPr/>
        </p:nvGrpSpPr>
        <p:grpSpPr>
          <a:xfrm>
            <a:off x="356650" y="728825"/>
            <a:ext cx="8125450" cy="4178825"/>
            <a:chOff x="356650" y="728825"/>
            <a:chExt cx="8125450" cy="4178825"/>
          </a:xfrm>
        </p:grpSpPr>
        <p:sp>
          <p:nvSpPr>
            <p:cNvPr id="196" name="Shape 196"/>
            <p:cNvSpPr/>
            <p:nvPr/>
          </p:nvSpPr>
          <p:spPr>
            <a:xfrm>
              <a:off x="5829300" y="1618374"/>
              <a:ext cx="1366200" cy="3843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5829300" y="2052400"/>
              <a:ext cx="1366200" cy="3843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 txBox="1"/>
            <p:nvPr/>
          </p:nvSpPr>
          <p:spPr>
            <a:xfrm>
              <a:off x="356650" y="3153550"/>
              <a:ext cx="7443000" cy="17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latin typeface="Consolas"/>
                  <a:ea typeface="Consolas"/>
                  <a:cs typeface="Consolas"/>
                  <a:sym typeface="Consolas"/>
                </a:rPr>
                <a:t>BooleanQuery</a:t>
              </a:r>
              <a:endParaRPr sz="2000">
                <a:latin typeface="Roboto"/>
                <a:ea typeface="Roboto"/>
                <a:cs typeface="Roboto"/>
                <a:sym typeface="Roboto"/>
              </a:endParaRPr>
            </a:p>
            <a:p>
              <a:pPr indent="-342900" lvl="0" marL="45720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SzPts val="1800"/>
                <a:buFont typeface="Roboto"/>
                <a:buChar char="-"/>
              </a:pPr>
              <a:r>
                <a:rPr lang="en" sz="1800">
                  <a:latin typeface="Roboto"/>
                  <a:ea typeface="Roboto"/>
                  <a:cs typeface="Roboto"/>
                  <a:sym typeface="Roboto"/>
                </a:rPr>
                <a:t>Return vectors with most matching key-value pairs</a:t>
              </a:r>
              <a:endParaRPr sz="1800">
                <a:latin typeface="Roboto"/>
                <a:ea typeface="Roboto"/>
                <a:cs typeface="Roboto"/>
                <a:sym typeface="Roboto"/>
              </a:endParaRPr>
            </a:p>
            <a:p>
              <a:pPr indent="-342900" lvl="0" marL="45720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SzPts val="1800"/>
                <a:buFont typeface="Roboto"/>
                <a:buChar char="-"/>
              </a:pPr>
              <a:r>
                <a:rPr lang="en" sz="1800">
                  <a:latin typeface="Roboto"/>
                  <a:ea typeface="Roboto"/>
                  <a:cs typeface="Roboto"/>
                  <a:sym typeface="Roboto"/>
                </a:rPr>
                <a:t>Search time scales sub-linearly with respect to corpus size</a:t>
              </a:r>
              <a:endParaRPr sz="1800">
                <a:latin typeface="Roboto"/>
                <a:ea typeface="Roboto"/>
                <a:cs typeface="Roboto"/>
                <a:sym typeface="Roboto"/>
              </a:endParaRPr>
            </a:p>
            <a:p>
              <a:pPr indent="-342900" lvl="1" marL="91440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SzPts val="1800"/>
                <a:buFont typeface="Roboto"/>
                <a:buChar char="-"/>
              </a:pPr>
              <a:r>
                <a:rPr lang="en" sz="1800">
                  <a:latin typeface="Roboto"/>
                  <a:ea typeface="Roboto"/>
                  <a:cs typeface="Roboto"/>
                  <a:sym typeface="Roboto"/>
                </a:rPr>
                <a:t>Critical property for online setting</a:t>
              </a:r>
              <a:endParaRPr sz="1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9" name="Shape 199"/>
            <p:cNvSpPr txBox="1"/>
            <p:nvPr/>
          </p:nvSpPr>
          <p:spPr>
            <a:xfrm>
              <a:off x="5285900" y="728825"/>
              <a:ext cx="3196200" cy="288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999999"/>
                  </a:solidFill>
                  <a:latin typeface="Consolas"/>
                  <a:ea typeface="Consolas"/>
                  <a:cs typeface="Consolas"/>
                  <a:sym typeface="Consolas"/>
                </a:rPr>
                <a:t>Candidate vector</a:t>
              </a:r>
              <a:endParaRPr b="1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"hashes": {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"h</a:t>
              </a: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"</a:t>
              </a: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: 8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"h</a:t>
              </a: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"</a:t>
              </a: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: 31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45720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"h</a:t>
              </a: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3</a:t>
              </a: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"</a:t>
              </a: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: 33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}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"_similarity": 2/3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00" name="Shape 200"/>
            <p:cNvSpPr/>
            <p:nvPr/>
          </p:nvSpPr>
          <p:spPr>
            <a:xfrm>
              <a:off x="800100" y="1595200"/>
              <a:ext cx="1366200" cy="3843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800100" y="2052400"/>
              <a:ext cx="1366200" cy="3843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2" name="Shape 20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Mapping LSH to Elasticsearch</a:t>
            </a:r>
            <a:endParaRPr/>
          </a:p>
        </p:txBody>
      </p:sp>
      <p:sp>
        <p:nvSpPr>
          <p:cNvPr id="203" name="Shape 203"/>
          <p:cNvSpPr txBox="1"/>
          <p:nvPr/>
        </p:nvSpPr>
        <p:spPr>
          <a:xfrm>
            <a:off x="311700" y="728825"/>
            <a:ext cx="3877200" cy="26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Query vector</a:t>
            </a:r>
            <a:endParaRPr sz="18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"hashes": {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"h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: 8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"h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: 31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"h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: 44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4" name="Shape 204"/>
          <p:cNvSpPr txBox="1"/>
          <p:nvPr/>
        </p:nvSpPr>
        <p:spPr>
          <a:xfrm>
            <a:off x="2935675" y="1587425"/>
            <a:ext cx="16968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Hash</a:t>
            </a:r>
            <a:r>
              <a:rPr b="1" baseline="-25000" lang="en"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b="1" lang="en">
                <a:latin typeface="Roboto"/>
                <a:ea typeface="Roboto"/>
                <a:cs typeface="Roboto"/>
                <a:sym typeface="Roboto"/>
              </a:rPr>
              <a:t>(vec) = 8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Shape 205"/>
          <p:cNvSpPr txBox="1"/>
          <p:nvPr/>
        </p:nvSpPr>
        <p:spPr>
          <a:xfrm>
            <a:off x="2935675" y="1989635"/>
            <a:ext cx="16968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Hash</a:t>
            </a:r>
            <a:r>
              <a:rPr b="1" baseline="-25000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(vec) = 31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Shape 206"/>
          <p:cNvSpPr txBox="1"/>
          <p:nvPr/>
        </p:nvSpPr>
        <p:spPr>
          <a:xfrm>
            <a:off x="2935675" y="2425625"/>
            <a:ext cx="17793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Hash</a:t>
            </a:r>
            <a:r>
              <a:rPr b="1" baseline="-25000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b="1"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(vec) = 44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07" name="Shape 207"/>
          <p:cNvCxnSpPr>
            <a:stCxn id="204" idx="1"/>
          </p:cNvCxnSpPr>
          <p:nvPr/>
        </p:nvCxnSpPr>
        <p:spPr>
          <a:xfrm rot="10800000">
            <a:off x="1866475" y="1779575"/>
            <a:ext cx="106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" name="Shape 208"/>
          <p:cNvCxnSpPr>
            <a:stCxn id="205" idx="1"/>
          </p:cNvCxnSpPr>
          <p:nvPr/>
        </p:nvCxnSpPr>
        <p:spPr>
          <a:xfrm rot="10800000">
            <a:off x="1930075" y="2181785"/>
            <a:ext cx="100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Shape 209"/>
          <p:cNvCxnSpPr>
            <a:stCxn id="206" idx="1"/>
          </p:cNvCxnSpPr>
          <p:nvPr/>
        </p:nvCxnSpPr>
        <p:spPr>
          <a:xfrm rot="10800000">
            <a:off x="2068075" y="2617775"/>
            <a:ext cx="867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Shape 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60700" cy="45913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 txBox="1"/>
          <p:nvPr/>
        </p:nvSpPr>
        <p:spPr>
          <a:xfrm>
            <a:off x="1939350" y="976250"/>
            <a:ext cx="4861200" cy="4143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Increase corpus size 100x  →  increase latency ~2x</a:t>
            </a:r>
            <a:endParaRPr b="1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6" name="Shape 216"/>
          <p:cNvCxnSpPr>
            <a:stCxn id="215" idx="2"/>
          </p:cNvCxnSpPr>
          <p:nvPr/>
        </p:nvCxnSpPr>
        <p:spPr>
          <a:xfrm>
            <a:off x="4369950" y="1390550"/>
            <a:ext cx="2704500" cy="5166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7" name="Shape 217"/>
          <p:cNvCxnSpPr>
            <a:stCxn id="215" idx="2"/>
          </p:cNvCxnSpPr>
          <p:nvPr/>
        </p:nvCxnSpPr>
        <p:spPr>
          <a:xfrm flipH="1">
            <a:off x="2450550" y="1390550"/>
            <a:ext cx="1919400" cy="2097600"/>
          </a:xfrm>
          <a:prstGeom prst="straightConnector1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details available</a:t>
            </a:r>
            <a:endParaRPr/>
          </a:p>
        </p:txBody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311700" y="771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Implementation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Performance (speed and recall)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Image processing pipeline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… saved for Q and A, see supplementary slides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